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552" y="-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963158-FAD5-AD4B-805B-3A0F31703D5B}" type="datetimeFigureOut">
              <a:rPr lang="en-US"/>
              <a:pPr/>
              <a:t>10/4/12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CDF18AC-88D8-C94C-A40F-6414C1FDB0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494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F268ECB-441A-D64D-AA27-71FAE9E1E886}" type="slidenum">
              <a:rPr lang="en-US"/>
              <a:pPr eaLnBrk="1" hangingPunct="1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86A353-8CCF-8D41-95AB-D4649AFD59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75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5C5021-E84A-7B43-B43E-9AB4228F21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43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CF16A-EFEC-084D-B0D3-4A9AFFE759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039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B4A736-F13E-4947-89B4-B1E9B7AA90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52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CE3731-CF9E-C74B-9521-CDC904869E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92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FC2C70-4724-294B-ADC1-24D5BEC57F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742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78FF55-F6C2-DB48-9A73-1661BF0EC9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5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554F3B-ADB2-444F-93FC-C5863E056F3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460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C0BEFA-0B8C-5749-9DB1-472796D5E0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901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C72F95-C598-934E-A602-1F3DB1223E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99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B04D16-8CDC-B54B-86A4-8C742FE367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487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ADA4CC5-E7BC-BF4C-87F5-46E71EB096A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hyperlink" Target="http://www.womenandmath/" TargetMode="External"/><Relationship Id="rId6" Type="http://schemas.openxmlformats.org/officeDocument/2006/relationships/hyperlink" Target="mailto:lbsmith1965@nc.rr.com" TargetMode="Externa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2058988" y="0"/>
            <a:ext cx="7038975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</a:rPr>
              <a:t>Women and Math Mentoring Program</a:t>
            </a:r>
            <a:r>
              <a:rPr lang="en-US" sz="2800" dirty="0" smtClean="0">
                <a:solidFill>
                  <a:srgbClr val="0000FF"/>
                </a:solidFill>
                <a:ea typeface="+mj-ea"/>
              </a:rPr>
              <a:t/>
            </a:r>
            <a:br>
              <a:rPr lang="en-US" sz="2800" dirty="0" smtClean="0">
                <a:solidFill>
                  <a:srgbClr val="0000FF"/>
                </a:solidFill>
                <a:ea typeface="+mj-ea"/>
              </a:rPr>
            </a:br>
            <a:r>
              <a:rPr lang="en-US" sz="1800" dirty="0" smtClean="0">
                <a:solidFill>
                  <a:srgbClr val="FF0000"/>
                </a:solidFill>
                <a:ea typeface="+mj-ea"/>
              </a:rPr>
              <a:t>Durham County, NC</a:t>
            </a:r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53988" y="2090738"/>
            <a:ext cx="4451350" cy="2747962"/>
          </a:xfrm>
        </p:spPr>
        <p:txBody>
          <a:bodyPr/>
          <a:lstStyle/>
          <a:p>
            <a:pPr eaLnBrk="1" hangingPunct="1"/>
            <a:r>
              <a:rPr lang="en-US" sz="1400" dirty="0">
                <a:solidFill>
                  <a:srgbClr val="000000"/>
                </a:solidFill>
                <a:latin typeface="Arial" charset="0"/>
              </a:rPr>
              <a:t>Currently recruiting mentors for the </a:t>
            </a:r>
            <a:r>
              <a:rPr lang="en-US" sz="1400" dirty="0" smtClean="0">
                <a:solidFill>
                  <a:srgbClr val="000000"/>
                </a:solidFill>
                <a:latin typeface="Arial" charset="0"/>
              </a:rPr>
              <a:t>19</a:t>
            </a:r>
            <a:r>
              <a:rPr lang="en-US" sz="1400" baseline="30000" dirty="0" smtClean="0">
                <a:solidFill>
                  <a:srgbClr val="000000"/>
                </a:solidFill>
                <a:latin typeface="Arial" charset="0"/>
              </a:rPr>
              <a:t>th</a:t>
            </a:r>
            <a:r>
              <a:rPr lang="en-US" sz="14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year of WAM Program, serving 8</a:t>
            </a:r>
            <a:r>
              <a:rPr lang="en-US" sz="1400" baseline="30000" dirty="0">
                <a:solidFill>
                  <a:srgbClr val="000000"/>
                </a:solidFill>
                <a:latin typeface="Arial" charset="0"/>
              </a:rPr>
              <a:t>th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 grade girls from public middle schools in Durham County</a:t>
            </a:r>
          </a:p>
          <a:p>
            <a:pPr eaLnBrk="1" hangingPunct="1"/>
            <a:r>
              <a:rPr lang="en-US" sz="1400" dirty="0">
                <a:solidFill>
                  <a:srgbClr val="000000"/>
                </a:solidFill>
                <a:latin typeface="Arial" charset="0"/>
              </a:rPr>
              <a:t>Mentors are women with careers in mathematics, science, technology or other math-related fields</a:t>
            </a:r>
          </a:p>
          <a:p>
            <a:pPr eaLnBrk="1" hangingPunct="1"/>
            <a:r>
              <a:rPr lang="en-US" sz="1400" dirty="0" smtClean="0">
                <a:latin typeface="Arial" charset="0"/>
              </a:rPr>
              <a:t>Goal : </a:t>
            </a:r>
            <a:r>
              <a:rPr lang="en-US" sz="1400" dirty="0" smtClean="0">
                <a:solidFill>
                  <a:srgbClr val="000000"/>
                </a:solidFill>
                <a:latin typeface="Arial" charset="0"/>
              </a:rPr>
              <a:t>to 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encourage girls </a:t>
            </a:r>
            <a:r>
              <a:rPr lang="en-US" sz="1400" dirty="0">
                <a:latin typeface="Arial" charset="0"/>
              </a:rPr>
              <a:t>to </a:t>
            </a:r>
            <a:r>
              <a:rPr lang="ja-JP" altLang="en-US" sz="1400" dirty="0">
                <a:latin typeface="Arial" charset="0"/>
              </a:rPr>
              <a:t>“</a:t>
            </a:r>
            <a:r>
              <a:rPr lang="en-US" sz="1400" dirty="0">
                <a:latin typeface="Arial" charset="0"/>
              </a:rPr>
              <a:t>stay on the math path</a:t>
            </a:r>
            <a:r>
              <a:rPr lang="ja-JP" altLang="en-US" sz="1400" dirty="0">
                <a:latin typeface="Arial" charset="0"/>
              </a:rPr>
              <a:t>”</a:t>
            </a:r>
            <a:endParaRPr lang="en-US" sz="1400" dirty="0">
              <a:latin typeface="Arial" charset="0"/>
            </a:endParaRPr>
          </a:p>
          <a:p>
            <a:pPr eaLnBrk="1" hangingPunct="1"/>
            <a:r>
              <a:rPr lang="en-US" sz="1400" dirty="0">
                <a:solidFill>
                  <a:srgbClr val="000000"/>
                </a:solidFill>
                <a:latin typeface="Arial" charset="0"/>
              </a:rPr>
              <a:t>2-3 8</a:t>
            </a:r>
            <a:r>
              <a:rPr lang="en-US" sz="1400" baseline="30000" dirty="0">
                <a:solidFill>
                  <a:srgbClr val="000000"/>
                </a:solidFill>
                <a:latin typeface="Arial" charset="0"/>
              </a:rPr>
              <a:t>th-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grade girls assigned per mentor</a:t>
            </a:r>
          </a:p>
          <a:p>
            <a:pPr eaLnBrk="1" hangingPunct="1"/>
            <a:r>
              <a:rPr lang="en-US" sz="1400" dirty="0">
                <a:solidFill>
                  <a:srgbClr val="000000"/>
                </a:solidFill>
                <a:latin typeface="Arial" charset="0"/>
              </a:rPr>
              <a:t>Monthly interactions to </a:t>
            </a:r>
            <a:r>
              <a:rPr lang="en-US" sz="1400" dirty="0">
                <a:latin typeface="Arial" charset="0"/>
              </a:rPr>
              <a:t>allow girls to learn about 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mentor</a:t>
            </a:r>
            <a:r>
              <a:rPr lang="ja-JP" altLang="en-US" sz="1400" dirty="0">
                <a:solidFill>
                  <a:srgbClr val="000000"/>
                </a:solidFill>
                <a:latin typeface="Arial" charset="0"/>
              </a:rPr>
              <a:t>’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s profession and other math-related careers</a:t>
            </a:r>
          </a:p>
          <a:p>
            <a:pPr eaLnBrk="1" hangingPunct="1"/>
            <a:r>
              <a:rPr lang="en-US" sz="1400" u="sng" dirty="0">
                <a:solidFill>
                  <a:srgbClr val="000000"/>
                </a:solidFill>
                <a:latin typeface="Arial" charset="0"/>
              </a:rPr>
              <a:t>Not</a:t>
            </a:r>
            <a:r>
              <a:rPr lang="en-US" sz="1400" dirty="0">
                <a:solidFill>
                  <a:srgbClr val="000000"/>
                </a:solidFill>
                <a:latin typeface="Arial" charset="0"/>
              </a:rPr>
              <a:t> a math tutoring program</a:t>
            </a:r>
          </a:p>
          <a:p>
            <a:pPr eaLnBrk="1" hangingPunct="1"/>
            <a:endParaRPr lang="en-US" sz="1400" dirty="0">
              <a:latin typeface="Arial" charset="0"/>
            </a:endParaRPr>
          </a:p>
        </p:txBody>
      </p:sp>
      <p:sp>
        <p:nvSpPr>
          <p:cNvPr id="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849813" y="1100138"/>
            <a:ext cx="4038600" cy="2886075"/>
          </a:xfrm>
        </p:spPr>
        <p:txBody>
          <a:bodyPr/>
          <a:lstStyle/>
          <a:p>
            <a:pPr eaLnBrk="1" hangingPunct="1"/>
            <a:r>
              <a:rPr lang="en-US" sz="1600">
                <a:latin typeface="Arial" charset="0"/>
              </a:rPr>
              <a:t>Benefits for mentees:</a:t>
            </a:r>
          </a:p>
          <a:p>
            <a:pPr lvl="1" eaLnBrk="1" hangingPunct="1"/>
            <a:r>
              <a:rPr lang="en-US" sz="1200">
                <a:latin typeface="Arial" charset="0"/>
              </a:rPr>
              <a:t>Awareness of math-related careers</a:t>
            </a:r>
          </a:p>
          <a:p>
            <a:pPr lvl="1" eaLnBrk="1" hangingPunct="1"/>
            <a:r>
              <a:rPr lang="en-US" sz="1200">
                <a:latin typeface="Arial" charset="0"/>
              </a:rPr>
              <a:t>Increased self-confidence in math</a:t>
            </a:r>
          </a:p>
          <a:p>
            <a:pPr lvl="1" eaLnBrk="1" hangingPunct="1"/>
            <a:r>
              <a:rPr lang="en-US" sz="1200">
                <a:latin typeface="Arial" charset="0"/>
              </a:rPr>
              <a:t>Higher appreciation for math-related careers</a:t>
            </a:r>
          </a:p>
          <a:p>
            <a:pPr lvl="1" eaLnBrk="1" hangingPunct="1"/>
            <a:r>
              <a:rPr lang="en-US" sz="1200">
                <a:latin typeface="Arial" charset="0"/>
              </a:rPr>
              <a:t>Encouragement to take challenging high school math courses and participate in math summer enrichment programs</a:t>
            </a:r>
          </a:p>
          <a:p>
            <a:pPr eaLnBrk="1" hangingPunct="1"/>
            <a:r>
              <a:rPr lang="en-US" sz="1400">
                <a:latin typeface="Arial" charset="0"/>
              </a:rPr>
              <a:t>Benefits for mentors:</a:t>
            </a:r>
          </a:p>
          <a:p>
            <a:pPr lvl="1" eaLnBrk="1" hangingPunct="1"/>
            <a:r>
              <a:rPr lang="en-US" sz="1200">
                <a:latin typeface="Arial" charset="0"/>
              </a:rPr>
              <a:t>Mentor group leaders to support mentors</a:t>
            </a:r>
          </a:p>
          <a:p>
            <a:pPr lvl="1" eaLnBrk="1" hangingPunct="1"/>
            <a:r>
              <a:rPr lang="en-US" sz="1200">
                <a:latin typeface="Arial" charset="0"/>
              </a:rPr>
              <a:t>Networking with other women in math-related careers</a:t>
            </a:r>
          </a:p>
          <a:p>
            <a:pPr lvl="1" eaLnBrk="1" hangingPunct="1"/>
            <a:r>
              <a:rPr lang="en-US" sz="1200">
                <a:latin typeface="Arial" charset="0"/>
              </a:rPr>
              <a:t>Satisfaction of supporting the next generation of girls in math-related careers</a:t>
            </a:r>
          </a:p>
        </p:txBody>
      </p:sp>
      <p:sp>
        <p:nvSpPr>
          <p:cNvPr id="2053" name="Text Box 7"/>
          <p:cNvSpPr txBox="1">
            <a:spLocks noChangeArrowheads="1"/>
          </p:cNvSpPr>
          <p:nvPr/>
        </p:nvSpPr>
        <p:spPr bwMode="auto">
          <a:xfrm>
            <a:off x="212725" y="1546225"/>
            <a:ext cx="425608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/>
              <a:t>Are you a woman in a math-related career?  </a:t>
            </a:r>
          </a:p>
          <a:p>
            <a:pPr eaLnBrk="1" hangingPunct="1"/>
            <a:r>
              <a:rPr lang="en-US" sz="1600" dirty="0"/>
              <a:t>Make a difference in the life of 8</a:t>
            </a:r>
            <a:r>
              <a:rPr lang="en-US" sz="1600" baseline="30000" dirty="0"/>
              <a:t>th</a:t>
            </a:r>
            <a:r>
              <a:rPr lang="en-US" sz="1600" dirty="0"/>
              <a:t>-grade girls!</a:t>
            </a:r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4802188" y="4130675"/>
            <a:ext cx="383063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solidFill>
                  <a:srgbClr val="0000FF"/>
                </a:solidFill>
              </a:rPr>
              <a:t>MENTOR ORIENTATION for </a:t>
            </a:r>
            <a:r>
              <a:rPr lang="en-US" sz="1600" dirty="0" smtClean="0">
                <a:solidFill>
                  <a:srgbClr val="0000FF"/>
                </a:solidFill>
              </a:rPr>
              <a:t>2012-2013</a:t>
            </a:r>
            <a:endParaRPr lang="en-US" sz="1600" dirty="0">
              <a:solidFill>
                <a:srgbClr val="0000FF"/>
              </a:solidFill>
            </a:endParaRPr>
          </a:p>
          <a:p>
            <a:pPr eaLnBrk="1" hangingPunct="1"/>
            <a:r>
              <a:rPr lang="en-US" sz="1600" dirty="0">
                <a:solidFill>
                  <a:srgbClr val="0000FF"/>
                </a:solidFill>
              </a:rPr>
              <a:t>Saturday, November </a:t>
            </a:r>
            <a:r>
              <a:rPr lang="en-US" sz="1600" dirty="0" smtClean="0">
                <a:solidFill>
                  <a:srgbClr val="0000FF"/>
                </a:solidFill>
              </a:rPr>
              <a:t>10</a:t>
            </a:r>
            <a:r>
              <a:rPr lang="en-US" sz="1600" baseline="30000" dirty="0" smtClean="0">
                <a:solidFill>
                  <a:srgbClr val="0000FF"/>
                </a:solidFill>
              </a:rPr>
              <a:t>th</a:t>
            </a:r>
            <a:r>
              <a:rPr lang="en-US" sz="1600" dirty="0" smtClean="0">
                <a:solidFill>
                  <a:srgbClr val="0000FF"/>
                </a:solidFill>
              </a:rPr>
              <a:t> </a:t>
            </a:r>
            <a:endParaRPr lang="en-US" sz="1600" dirty="0">
              <a:solidFill>
                <a:srgbClr val="0000FF"/>
              </a:solidFill>
            </a:endParaRPr>
          </a:p>
          <a:p>
            <a:pPr eaLnBrk="1" hangingPunct="1"/>
            <a:r>
              <a:rPr lang="en-US" sz="1600" dirty="0">
                <a:solidFill>
                  <a:srgbClr val="0000FF"/>
                </a:solidFill>
              </a:rPr>
              <a:t>NC Central University, Durham</a:t>
            </a:r>
          </a:p>
        </p:txBody>
      </p:sp>
      <p:sp>
        <p:nvSpPr>
          <p:cNvPr id="2055" name="Text Box 9"/>
          <p:cNvSpPr txBox="1">
            <a:spLocks noChangeArrowheads="1"/>
          </p:cNvSpPr>
          <p:nvPr/>
        </p:nvSpPr>
        <p:spPr bwMode="auto">
          <a:xfrm>
            <a:off x="4865688" y="5597525"/>
            <a:ext cx="304442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u="sng" dirty="0"/>
              <a:t>For more information, contact:</a:t>
            </a:r>
          </a:p>
          <a:p>
            <a:pPr eaLnBrk="1" hangingPunct="1"/>
            <a:r>
              <a:rPr lang="en-US" sz="1200" dirty="0" err="1" smtClean="0"/>
              <a:t>Dr.Laura</a:t>
            </a:r>
            <a:r>
              <a:rPr lang="en-US" sz="1200" dirty="0" smtClean="0"/>
              <a:t> Smith – lbsmith1965@nc.rr.com</a:t>
            </a:r>
            <a:endParaRPr lang="en-US" sz="1200" dirty="0"/>
          </a:p>
          <a:p>
            <a:pPr eaLnBrk="1" hangingPunct="1"/>
            <a:r>
              <a:rPr lang="en-US" sz="1200" dirty="0"/>
              <a:t>		</a:t>
            </a:r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4846638" y="5030788"/>
            <a:ext cx="4083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b="1">
                <a:solidFill>
                  <a:srgbClr val="0000FF"/>
                </a:solidFill>
              </a:rPr>
              <a:t>www</a:t>
            </a:r>
            <a:r>
              <a:rPr lang="en-US" b="1"/>
              <a:t>.</a:t>
            </a:r>
            <a:r>
              <a:rPr lang="en-US" b="1">
                <a:solidFill>
                  <a:srgbClr val="FF0000"/>
                </a:solidFill>
              </a:rPr>
              <a:t>Women</a:t>
            </a:r>
            <a:r>
              <a:rPr lang="en-US" b="1">
                <a:solidFill>
                  <a:srgbClr val="008000"/>
                </a:solidFill>
              </a:rPr>
              <a:t>and</a:t>
            </a:r>
            <a:r>
              <a:rPr lang="en-US" b="1">
                <a:solidFill>
                  <a:srgbClr val="0000FF"/>
                </a:solidFill>
              </a:rPr>
              <a:t>Math</a:t>
            </a:r>
            <a:r>
              <a:rPr lang="en-US" b="1">
                <a:solidFill>
                  <a:srgbClr val="FF0000"/>
                </a:solidFill>
              </a:rPr>
              <a:t>Mentoring</a:t>
            </a:r>
            <a:r>
              <a:rPr lang="en-US" b="1"/>
              <a:t>.</a:t>
            </a:r>
            <a:r>
              <a:rPr lang="en-US" b="1">
                <a:solidFill>
                  <a:srgbClr val="008000"/>
                </a:solidFill>
              </a:rPr>
              <a:t>org</a:t>
            </a:r>
          </a:p>
        </p:txBody>
      </p:sp>
      <p:grpSp>
        <p:nvGrpSpPr>
          <p:cNvPr id="2058" name="Group 30"/>
          <p:cNvGrpSpPr>
            <a:grpSpLocks/>
          </p:cNvGrpSpPr>
          <p:nvPr/>
        </p:nvGrpSpPr>
        <p:grpSpPr bwMode="auto">
          <a:xfrm>
            <a:off x="742950" y="141288"/>
            <a:ext cx="1679575" cy="1344612"/>
            <a:chOff x="140" y="73"/>
            <a:chExt cx="1058" cy="847"/>
          </a:xfrm>
        </p:grpSpPr>
        <p:pic>
          <p:nvPicPr>
            <p:cNvPr id="2070" name="Picture 12" descr="wamlogo_top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" y="73"/>
              <a:ext cx="927" cy="3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71" name="Picture 13" descr="wamlogo_botto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" y="546"/>
              <a:ext cx="1058" cy="3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72" name="Text Box 15"/>
            <p:cNvSpPr txBox="1">
              <a:spLocks noChangeArrowheads="1"/>
            </p:cNvSpPr>
            <p:nvPr/>
          </p:nvSpPr>
          <p:spPr bwMode="auto">
            <a:xfrm>
              <a:off x="260" y="280"/>
              <a:ext cx="917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600" b="1" dirty="0">
                  <a:solidFill>
                    <a:srgbClr val="FF0000"/>
                  </a:solidFill>
                </a:rPr>
                <a:t>W</a:t>
              </a:r>
              <a:r>
                <a:rPr lang="en-US" sz="3600" b="1" dirty="0">
                  <a:solidFill>
                    <a:srgbClr val="008000"/>
                  </a:solidFill>
                </a:rPr>
                <a:t>A</a:t>
              </a:r>
              <a:r>
                <a:rPr lang="en-US" sz="3600" b="1" dirty="0">
                  <a:solidFill>
                    <a:srgbClr val="0000FF"/>
                  </a:solidFill>
                </a:rPr>
                <a:t>M</a:t>
              </a:r>
            </a:p>
          </p:txBody>
        </p:sp>
      </p:grpSp>
      <p:sp>
        <p:nvSpPr>
          <p:cNvPr id="2059" name="Rectangle 19"/>
          <p:cNvSpPr>
            <a:spLocks noChangeArrowheads="1"/>
          </p:cNvSpPr>
          <p:nvPr/>
        </p:nvSpPr>
        <p:spPr bwMode="auto">
          <a:xfrm>
            <a:off x="4833938" y="4100513"/>
            <a:ext cx="4105275" cy="90487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Text Box 23"/>
          <p:cNvSpPr txBox="1">
            <a:spLocks noChangeArrowheads="1"/>
          </p:cNvSpPr>
          <p:nvPr/>
        </p:nvSpPr>
        <p:spPr bwMode="auto">
          <a:xfrm rot="5400000">
            <a:off x="3354336" y="5440482"/>
            <a:ext cx="1533631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b="1" dirty="0">
                <a:solidFill>
                  <a:srgbClr val="000000"/>
                </a:solidFill>
                <a:hlinkClick r:id="rId5"/>
              </a:rPr>
              <a:t>www.womenandmath</a:t>
            </a:r>
            <a:r>
              <a:rPr lang="en-US" sz="1000" b="1" dirty="0">
                <a:solidFill>
                  <a:srgbClr val="000000"/>
                </a:solidFill>
              </a:rPr>
              <a:t/>
            </a:r>
            <a:br>
              <a:rPr lang="en-US" sz="1000" b="1" dirty="0">
                <a:solidFill>
                  <a:srgbClr val="000000"/>
                </a:solidFill>
              </a:rPr>
            </a:br>
            <a:r>
              <a:rPr lang="en-US" sz="1000" b="1" dirty="0" err="1">
                <a:solidFill>
                  <a:srgbClr val="000000"/>
                </a:solidFill>
              </a:rPr>
              <a:t>mentoring.org</a:t>
            </a:r>
            <a:endParaRPr lang="en-US" sz="1000" dirty="0">
              <a:solidFill>
                <a:srgbClr val="000000"/>
              </a:solidFill>
            </a:endParaRPr>
          </a:p>
          <a:p>
            <a:pPr eaLnBrk="1" hangingPunct="1"/>
            <a:r>
              <a:rPr lang="en-US" sz="1000" dirty="0" smtClean="0"/>
              <a:t>Dr. Laura Smith</a:t>
            </a:r>
            <a:endParaRPr lang="en-US" sz="1000" dirty="0"/>
          </a:p>
          <a:p>
            <a:pPr eaLnBrk="1" hangingPunct="1"/>
            <a:r>
              <a:rPr lang="en-US" sz="1000" dirty="0" smtClean="0">
                <a:hlinkClick r:id="rId6"/>
              </a:rPr>
              <a:t>lbsmith1965@nc.rr.com</a:t>
            </a:r>
            <a:endParaRPr lang="en-US" sz="1000" dirty="0" smtClean="0"/>
          </a:p>
          <a:p>
            <a:pPr eaLnBrk="1" hangingPunct="1"/>
            <a:r>
              <a:rPr lang="en-US" sz="1000" dirty="0" smtClean="0"/>
              <a:t/>
            </a:r>
          </a:p>
        </p:txBody>
      </p:sp>
      <p:sp>
        <p:nvSpPr>
          <p:cNvPr id="2064" name="Line 24"/>
          <p:cNvSpPr>
            <a:spLocks noChangeShapeType="1"/>
          </p:cNvSpPr>
          <p:nvPr/>
        </p:nvSpPr>
        <p:spPr bwMode="auto">
          <a:xfrm>
            <a:off x="0" y="4965700"/>
            <a:ext cx="4579938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5" name="Line 25"/>
          <p:cNvSpPr>
            <a:spLocks noChangeShapeType="1"/>
          </p:cNvSpPr>
          <p:nvPr/>
        </p:nvSpPr>
        <p:spPr bwMode="auto">
          <a:xfrm>
            <a:off x="3683000" y="4975225"/>
            <a:ext cx="0" cy="1882775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6" name="Line 26"/>
          <p:cNvSpPr>
            <a:spLocks noChangeShapeType="1"/>
          </p:cNvSpPr>
          <p:nvPr/>
        </p:nvSpPr>
        <p:spPr bwMode="auto">
          <a:xfrm>
            <a:off x="4576763" y="4975225"/>
            <a:ext cx="0" cy="1882775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7" name="Line 27"/>
          <p:cNvSpPr>
            <a:spLocks noChangeShapeType="1"/>
          </p:cNvSpPr>
          <p:nvPr/>
        </p:nvSpPr>
        <p:spPr bwMode="auto">
          <a:xfrm>
            <a:off x="2755900" y="4975225"/>
            <a:ext cx="0" cy="1882775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" name="Line 28"/>
          <p:cNvSpPr>
            <a:spLocks noChangeShapeType="1"/>
          </p:cNvSpPr>
          <p:nvPr/>
        </p:nvSpPr>
        <p:spPr bwMode="auto">
          <a:xfrm>
            <a:off x="1839913" y="4975225"/>
            <a:ext cx="0" cy="1882775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9" name="Line 29"/>
          <p:cNvSpPr>
            <a:spLocks noChangeShapeType="1"/>
          </p:cNvSpPr>
          <p:nvPr/>
        </p:nvSpPr>
        <p:spPr bwMode="auto">
          <a:xfrm>
            <a:off x="928688" y="4975225"/>
            <a:ext cx="0" cy="1882775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 rot="5400000">
            <a:off x="2363736" y="5453183"/>
            <a:ext cx="1533631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b="1" dirty="0">
                <a:solidFill>
                  <a:srgbClr val="000000"/>
                </a:solidFill>
                <a:hlinkClick r:id="rId5"/>
              </a:rPr>
              <a:t>www.womenandmath</a:t>
            </a:r>
            <a:r>
              <a:rPr lang="en-US" sz="1000" b="1" dirty="0">
                <a:solidFill>
                  <a:srgbClr val="000000"/>
                </a:solidFill>
              </a:rPr>
              <a:t/>
            </a:r>
            <a:br>
              <a:rPr lang="en-US" sz="1000" b="1" dirty="0">
                <a:solidFill>
                  <a:srgbClr val="000000"/>
                </a:solidFill>
              </a:rPr>
            </a:br>
            <a:r>
              <a:rPr lang="en-US" sz="1000" b="1" dirty="0" err="1">
                <a:solidFill>
                  <a:srgbClr val="000000"/>
                </a:solidFill>
              </a:rPr>
              <a:t>mentoring.org</a:t>
            </a:r>
            <a:endParaRPr lang="en-US" sz="1000" dirty="0">
              <a:solidFill>
                <a:srgbClr val="000000"/>
              </a:solidFill>
            </a:endParaRPr>
          </a:p>
          <a:p>
            <a:pPr eaLnBrk="1" hangingPunct="1"/>
            <a:r>
              <a:rPr lang="en-US" sz="1000" dirty="0" smtClean="0"/>
              <a:t>Dr. Laura Smith</a:t>
            </a:r>
            <a:endParaRPr lang="en-US" sz="1000" dirty="0"/>
          </a:p>
          <a:p>
            <a:pPr eaLnBrk="1" hangingPunct="1"/>
            <a:r>
              <a:rPr lang="en-US" sz="1000" dirty="0" smtClean="0">
                <a:hlinkClick r:id="rId6"/>
              </a:rPr>
              <a:t>lbsmith1965@nc.rr.com</a:t>
            </a:r>
            <a:endParaRPr lang="en-US" sz="1000" dirty="0" smtClean="0"/>
          </a:p>
          <a:p>
            <a:pPr eaLnBrk="1" hangingPunct="1"/>
            <a:r>
              <a:rPr lang="en-US" sz="1000" dirty="0" smtClean="0"/>
              <a:t/>
            </a:r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 rot="5400000">
            <a:off x="1538236" y="5453183"/>
            <a:ext cx="1533631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b="1" dirty="0">
                <a:solidFill>
                  <a:srgbClr val="000000"/>
                </a:solidFill>
                <a:hlinkClick r:id="rId5"/>
              </a:rPr>
              <a:t>www.womenandmath</a:t>
            </a:r>
            <a:r>
              <a:rPr lang="en-US" sz="1000" b="1" dirty="0">
                <a:solidFill>
                  <a:srgbClr val="000000"/>
                </a:solidFill>
              </a:rPr>
              <a:t/>
            </a:r>
            <a:br>
              <a:rPr lang="en-US" sz="1000" b="1" dirty="0">
                <a:solidFill>
                  <a:srgbClr val="000000"/>
                </a:solidFill>
              </a:rPr>
            </a:br>
            <a:r>
              <a:rPr lang="en-US" sz="1000" b="1" dirty="0" err="1">
                <a:solidFill>
                  <a:srgbClr val="000000"/>
                </a:solidFill>
              </a:rPr>
              <a:t>mentoring.org</a:t>
            </a:r>
            <a:endParaRPr lang="en-US" sz="1000" dirty="0">
              <a:solidFill>
                <a:srgbClr val="000000"/>
              </a:solidFill>
            </a:endParaRPr>
          </a:p>
          <a:p>
            <a:pPr eaLnBrk="1" hangingPunct="1"/>
            <a:r>
              <a:rPr lang="en-US" sz="1000" dirty="0" smtClean="0"/>
              <a:t>Dr. Laura Smith</a:t>
            </a:r>
            <a:endParaRPr lang="en-US" sz="1000" dirty="0"/>
          </a:p>
          <a:p>
            <a:pPr eaLnBrk="1" hangingPunct="1"/>
            <a:r>
              <a:rPr lang="en-US" sz="1000" dirty="0" smtClean="0">
                <a:hlinkClick r:id="rId6"/>
              </a:rPr>
              <a:t>lbsmith1965@nc.rr.com</a:t>
            </a:r>
            <a:endParaRPr lang="en-US" sz="1000" dirty="0" smtClean="0"/>
          </a:p>
          <a:p>
            <a:pPr eaLnBrk="1" hangingPunct="1"/>
            <a:r>
              <a:rPr lang="en-US" sz="1000" dirty="0" smtClean="0"/>
              <a:t/>
            </a:r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 rot="5400000">
            <a:off x="573036" y="5453184"/>
            <a:ext cx="1533631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b="1" dirty="0">
                <a:solidFill>
                  <a:srgbClr val="000000"/>
                </a:solidFill>
                <a:hlinkClick r:id="rId5"/>
              </a:rPr>
              <a:t>www.womenandmath</a:t>
            </a:r>
            <a:r>
              <a:rPr lang="en-US" sz="1000" b="1" dirty="0">
                <a:solidFill>
                  <a:srgbClr val="000000"/>
                </a:solidFill>
              </a:rPr>
              <a:t/>
            </a:r>
            <a:br>
              <a:rPr lang="en-US" sz="1000" b="1" dirty="0">
                <a:solidFill>
                  <a:srgbClr val="000000"/>
                </a:solidFill>
              </a:rPr>
            </a:br>
            <a:r>
              <a:rPr lang="en-US" sz="1000" b="1" dirty="0" err="1">
                <a:solidFill>
                  <a:srgbClr val="000000"/>
                </a:solidFill>
              </a:rPr>
              <a:t>mentoring.org</a:t>
            </a:r>
            <a:endParaRPr lang="en-US" sz="1000" dirty="0">
              <a:solidFill>
                <a:srgbClr val="000000"/>
              </a:solidFill>
            </a:endParaRPr>
          </a:p>
          <a:p>
            <a:pPr eaLnBrk="1" hangingPunct="1"/>
            <a:r>
              <a:rPr lang="en-US" sz="1000" dirty="0" smtClean="0"/>
              <a:t>Dr. Laura Smith</a:t>
            </a:r>
            <a:endParaRPr lang="en-US" sz="1000" dirty="0"/>
          </a:p>
          <a:p>
            <a:pPr eaLnBrk="1" hangingPunct="1"/>
            <a:r>
              <a:rPr lang="en-US" sz="1000" dirty="0" smtClean="0">
                <a:hlinkClick r:id="rId6"/>
              </a:rPr>
              <a:t>lbsmith1965@nc.rr.com</a:t>
            </a:r>
            <a:endParaRPr lang="en-US" sz="1000" dirty="0" smtClean="0"/>
          </a:p>
          <a:p>
            <a:pPr eaLnBrk="1" hangingPunct="1"/>
            <a:r>
              <a:rPr lang="en-US" sz="1000" dirty="0" smtClean="0"/>
              <a:t/>
            </a:r>
          </a:p>
        </p:txBody>
      </p:sp>
      <p:sp>
        <p:nvSpPr>
          <p:cNvPr id="28" name="Text Box 23"/>
          <p:cNvSpPr txBox="1">
            <a:spLocks noChangeArrowheads="1"/>
          </p:cNvSpPr>
          <p:nvPr/>
        </p:nvSpPr>
        <p:spPr bwMode="auto">
          <a:xfrm rot="5400000">
            <a:off x="-335929" y="5453185"/>
            <a:ext cx="1533631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b="1" dirty="0">
                <a:solidFill>
                  <a:srgbClr val="000000"/>
                </a:solidFill>
                <a:hlinkClick r:id="rId5"/>
              </a:rPr>
              <a:t>www.womenandmath</a:t>
            </a:r>
            <a:r>
              <a:rPr lang="en-US" sz="1000" b="1" dirty="0">
                <a:solidFill>
                  <a:srgbClr val="000000"/>
                </a:solidFill>
              </a:rPr>
              <a:t/>
            </a:r>
            <a:br>
              <a:rPr lang="en-US" sz="1000" b="1" dirty="0">
                <a:solidFill>
                  <a:srgbClr val="000000"/>
                </a:solidFill>
              </a:rPr>
            </a:br>
            <a:r>
              <a:rPr lang="en-US" sz="1000" b="1" dirty="0" err="1">
                <a:solidFill>
                  <a:srgbClr val="000000"/>
                </a:solidFill>
              </a:rPr>
              <a:t>mentoring.org</a:t>
            </a:r>
            <a:endParaRPr lang="en-US" sz="1000" dirty="0">
              <a:solidFill>
                <a:srgbClr val="000000"/>
              </a:solidFill>
            </a:endParaRPr>
          </a:p>
          <a:p>
            <a:pPr eaLnBrk="1" hangingPunct="1"/>
            <a:r>
              <a:rPr lang="en-US" sz="1000" dirty="0" smtClean="0"/>
              <a:t>Dr. Laura Smith</a:t>
            </a:r>
            <a:endParaRPr lang="en-US" sz="1000" dirty="0"/>
          </a:p>
          <a:p>
            <a:pPr eaLnBrk="1" hangingPunct="1"/>
            <a:r>
              <a:rPr lang="en-US" sz="1000" dirty="0" smtClean="0">
                <a:hlinkClick r:id="rId6"/>
              </a:rPr>
              <a:t>lbsmith1965@nc.rr.com</a:t>
            </a:r>
            <a:endParaRPr lang="en-US" sz="1000" dirty="0" smtClean="0"/>
          </a:p>
          <a:p>
            <a:pPr eaLnBrk="1" hangingPunct="1"/>
            <a:r>
              <a:rPr lang="en-US" sz="1000" dirty="0" smtClean="0"/>
              <a:t/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216</Words>
  <Application>Microsoft Macintosh PowerPoint</Application>
  <PresentationFormat>On-screen Show (4:3)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Design</vt:lpstr>
      <vt:lpstr>Women and Math Mentoring Program Durham County, NC</vt:lpstr>
    </vt:vector>
  </TitlesOfParts>
  <Company>GlaxoSmithKline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Women and Mathematics Mentoring Program</dc:title>
  <dc:creator>Michelle E Staben</dc:creator>
  <cp:lastModifiedBy>smedling</cp:lastModifiedBy>
  <cp:revision>13</cp:revision>
  <dcterms:created xsi:type="dcterms:W3CDTF">2006-09-25T15:09:57Z</dcterms:created>
  <dcterms:modified xsi:type="dcterms:W3CDTF">2012-10-05T00:42:11Z</dcterms:modified>
</cp:coreProperties>
</file>